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4" r:id="rId5"/>
    <p:sldId id="260" r:id="rId6"/>
    <p:sldId id="275" r:id="rId7"/>
    <p:sldId id="259" r:id="rId8"/>
    <p:sldId id="263" r:id="rId9"/>
    <p:sldId id="271" r:id="rId10"/>
    <p:sldId id="267" r:id="rId11"/>
    <p:sldId id="279" r:id="rId12"/>
    <p:sldId id="284" r:id="rId13"/>
    <p:sldId id="280" r:id="rId14"/>
    <p:sldId id="285" r:id="rId15"/>
    <p:sldId id="281" r:id="rId16"/>
    <p:sldId id="282" r:id="rId17"/>
    <p:sldId id="273" r:id="rId18"/>
    <p:sldId id="283" r:id="rId19"/>
    <p:sldId id="276" r:id="rId20"/>
  </p:sldIdLst>
  <p:sldSz cx="18288000" cy="10287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Playfair Display" pitchFamily="2" charset="77"/>
      <p:regular r:id="rId26"/>
      <p:bold r:id="rId27"/>
      <p:italic r:id="rId28"/>
      <p:boldItalic r:id="rId29"/>
    </p:embeddedFont>
    <p:embeddedFont>
      <p:font typeface="Playfair Display Italics" pitchFamily="2" charset="77"/>
      <p:regular r:id="rId30"/>
      <p:italic r:id="rId31"/>
    </p:embeddedFont>
    <p:embeddedFont>
      <p:font typeface="Public Sans" pitchFamily="2" charset="77"/>
      <p:regular r:id="rId32"/>
    </p:embeddedFont>
    <p:embeddedFont>
      <p:font typeface="Public Sans Bold" pitchFamily="2" charset="77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C81784-BAF6-4A2C-A619-CD46556245D9}" v="18" dt="2024-09-01T18:15:26.162"/>
    <p1510:client id="{5DF432A2-EB61-40ED-99F1-5CD2D1CD44C6}" v="10" dt="2024-09-01T17:46:06.830"/>
    <p1510:client id="{7F01EF44-C3C4-DD4C-B16E-26E6F62662AD}" v="1941" dt="2024-09-01T19:31:05.784"/>
    <p1510:client id="{C76F9EA1-04C7-4D96-8115-16EA696C60AA}" v="320" dt="2024-09-01T11:48:06.631"/>
    <p1510:client id="{D9F8451A-7587-43B9-BBDF-2AD246558573}" v="2" dt="2024-09-01T18:39:47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612" autoAdjust="0"/>
  </p:normalViewPr>
  <p:slideViewPr>
    <p:cSldViewPr>
      <p:cViewPr>
        <p:scale>
          <a:sx n="68" d="100"/>
          <a:sy n="68" d="100"/>
        </p:scale>
        <p:origin x="110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64971-59B4-9F4D-9D77-EAE685F35124}" type="datetimeFigureOut">
              <a:rPr lang="de-DE" smtClean="0"/>
              <a:t>01.09.24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BD0B1-629E-2941-AED6-1ADCC3626D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83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006882" y="4728792"/>
            <a:ext cx="16230600" cy="622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Unveiling the Drivers behind Default</a:t>
            </a:r>
            <a:endParaRPr lang="en-US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7BBEF36-C06E-A72E-A5A3-7F92BEED0739}"/>
              </a:ext>
            </a:extLst>
          </p:cNvPr>
          <p:cNvSpPr txBox="1"/>
          <p:nvPr/>
        </p:nvSpPr>
        <p:spPr>
          <a:xfrm>
            <a:off x="1028706" y="8648700"/>
            <a:ext cx="16230600" cy="58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2799">
                <a:solidFill>
                  <a:srgbClr val="2B2C30"/>
                </a:solidFill>
                <a:latin typeface="Public Sans"/>
                <a:sym typeface="Public Sans Bold"/>
              </a:rPr>
              <a:t>Data Science Group 4</a:t>
            </a:r>
          </a:p>
        </p:txBody>
      </p:sp>
      <p:pic>
        <p:nvPicPr>
          <p:cNvPr id="6" name="Grafik 9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56D950A-4CBA-C4B3-9A77-D6C95FD1D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690" y="348615"/>
            <a:ext cx="5144962" cy="3787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00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RESULTS (EDA)</a:t>
            </a:r>
            <a:endParaRPr lang="en-US" sz="3714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9DD1D5F-41DA-5406-B296-30F3B5A0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2" y="2040590"/>
            <a:ext cx="8435275" cy="7937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3D56B-3BFD-5AC0-4700-C6664B5B9844}"/>
              </a:ext>
            </a:extLst>
          </p:cNvPr>
          <p:cNvSpPr txBox="1"/>
          <p:nvPr/>
        </p:nvSpPr>
        <p:spPr>
          <a:xfrm>
            <a:off x="10092017" y="2410386"/>
            <a:ext cx="7147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Public Sans"/>
              </a:rPr>
              <a:t>We noticed almost perfect correlation between "</a:t>
            </a:r>
            <a:r>
              <a:rPr lang="en-US" dirty="0" err="1">
                <a:latin typeface="Public Sans"/>
              </a:rPr>
              <a:t>loan_amnt</a:t>
            </a:r>
            <a:r>
              <a:rPr lang="en-US" dirty="0">
                <a:latin typeface="Public Sans"/>
              </a:rPr>
              <a:t>" the "installment" feature (0.95).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9F001-3ABF-CDAF-79E4-0A7B01797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21" y="3496515"/>
            <a:ext cx="7913034" cy="5025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6D299-F3E7-8B10-89A9-DA1B0FF2E321}"/>
              </a:ext>
            </a:extLst>
          </p:cNvPr>
          <p:cNvSpPr txBox="1"/>
          <p:nvPr/>
        </p:nvSpPr>
        <p:spPr>
          <a:xfrm>
            <a:off x="10871947" y="8615319"/>
            <a:ext cx="545278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ublic Sans"/>
              </a:rPr>
              <a:t>Clear linear pattern indicating a strong linear relationship, confirming the hypothesis about their correlation.</a:t>
            </a:r>
          </a:p>
        </p:txBody>
      </p:sp>
      <p:pic>
        <p:nvPicPr>
          <p:cNvPr id="28" name="Grafik 27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28570AC4-7205-549A-A8CA-98C987AA6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AF1DD1E-C559-A724-3EAC-FC1079F7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21" y="2567663"/>
            <a:ext cx="8861984" cy="5857641"/>
          </a:xfrm>
          <a:prstGeom prst="rect">
            <a:avLst/>
          </a:prstGeom>
        </p:spPr>
      </p:pic>
      <p:pic>
        <p:nvPicPr>
          <p:cNvPr id="3" name="Picture 2" descr="A graph of a distribution of loan grades&#10;&#10;Description automatically generated">
            <a:extLst>
              <a:ext uri="{FF2B5EF4-FFF2-40B4-BE49-F238E27FC236}">
                <a16:creationId xmlns:a16="http://schemas.microsoft.com/office/drawing/2014/main" id="{D9BA8686-D3D0-58DB-E49A-3A67EB2E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370" y="2688127"/>
            <a:ext cx="9517529" cy="5616715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B20E62FF-E1F1-02DB-2C76-0368E682F0A4}"/>
              </a:ext>
            </a:extLst>
          </p:cNvPr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3A03EF2-B3B6-4C0E-F73C-279E0C510A93}"/>
              </a:ext>
            </a:extLst>
          </p:cNvPr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00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RESULTS</a:t>
            </a:r>
            <a:endParaRPr lang="en-US" sz="3714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pic>
        <p:nvPicPr>
          <p:cNvPr id="10" name="Grafik 9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708C8BEC-2855-BEE8-54F0-ED7647221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8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270F360-43A7-3D4C-D474-0B0B3252BB0B}"/>
              </a:ext>
            </a:extLst>
          </p:cNvPr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LINEAR REGRESSION I</a:t>
            </a:r>
            <a:endParaRPr lang="en-US" sz="3714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CB66716D-F974-7F92-05C5-0E244FAB4C4E}"/>
              </a:ext>
            </a:extLst>
          </p:cNvPr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5B5415E5-494A-130C-52A4-F9A63623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371" y="2766385"/>
            <a:ext cx="7761100" cy="6171098"/>
          </a:xfrm>
          <a:prstGeom prst="rect">
            <a:avLst/>
          </a:prstGeom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D5E7EB5B-1A17-DD04-3D90-7D5306803122}"/>
              </a:ext>
            </a:extLst>
          </p:cNvPr>
          <p:cNvSpPr txBox="1"/>
          <p:nvPr/>
        </p:nvSpPr>
        <p:spPr>
          <a:xfrm>
            <a:off x="1050524" y="3759637"/>
            <a:ext cx="70135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2C30"/>
                </a:solidFill>
                <a:latin typeface="Public Sans"/>
              </a:rPr>
              <a:t>The large slope indicates that the interest rate is highly responsive to changes in perceived risk, which is consistent with how financial institutions manage their exposure to potential losses.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2C30"/>
                </a:solidFill>
                <a:latin typeface="Public Sans"/>
              </a:rPr>
              <a:t>Lenders often charge higher rates to riskier borrowers to compensate for the greater risk of loan default.</a:t>
            </a:r>
            <a:endParaRPr lang="en-DE" sz="2000">
              <a:solidFill>
                <a:srgbClr val="2B2C30"/>
              </a:solidFill>
              <a:latin typeface="Public San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D7560F4-5958-0B4E-BD5B-76F45469CB8F}"/>
              </a:ext>
            </a:extLst>
          </p:cNvPr>
          <p:cNvSpPr txBox="1"/>
          <p:nvPr/>
        </p:nvSpPr>
        <p:spPr>
          <a:xfrm>
            <a:off x="1028695" y="3226435"/>
            <a:ext cx="6267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B2C30"/>
                </a:solidFill>
                <a:latin typeface="Public Sans"/>
              </a:rPr>
              <a:t>Risk Compensation</a:t>
            </a:r>
            <a:endParaRPr lang="en-DE" sz="2400" b="1" dirty="0">
              <a:solidFill>
                <a:srgbClr val="2B2C30"/>
              </a:solidFill>
              <a:latin typeface="Public San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F1DBFE3-F00E-E3E7-1AA5-6D514D4BD518}"/>
              </a:ext>
            </a:extLst>
          </p:cNvPr>
          <p:cNvSpPr txBox="1"/>
          <p:nvPr/>
        </p:nvSpPr>
        <p:spPr>
          <a:xfrm>
            <a:off x="233945" y="5912879"/>
            <a:ext cx="92424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B2C30"/>
                </a:solidFill>
                <a:latin typeface="Public Sans"/>
              </a:rPr>
              <a:t>interest rate = 5.216621308807113 + </a:t>
            </a:r>
            <a:r>
              <a:rPr lang="en-US" sz="2000" b="1" dirty="0">
                <a:solidFill>
                  <a:srgbClr val="2B2C30"/>
                </a:solidFill>
                <a:latin typeface="Public Sans"/>
              </a:rPr>
              <a:t>42.43980704484836</a:t>
            </a:r>
            <a:r>
              <a:rPr lang="en-US" sz="2000" dirty="0">
                <a:solidFill>
                  <a:srgbClr val="2B2C30"/>
                </a:solidFill>
                <a:latin typeface="Public Sans"/>
              </a:rPr>
              <a:t> * default rate</a:t>
            </a:r>
            <a:endParaRPr lang="en-DE" sz="2000" dirty="0">
              <a:solidFill>
                <a:srgbClr val="2B2C30"/>
              </a:solidFill>
              <a:latin typeface="Public San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C0C0A30-ECF4-60B9-3E55-5CA328024A95}"/>
              </a:ext>
            </a:extLst>
          </p:cNvPr>
          <p:cNvSpPr txBox="1"/>
          <p:nvPr/>
        </p:nvSpPr>
        <p:spPr>
          <a:xfrm>
            <a:off x="797508" y="6527239"/>
            <a:ext cx="8115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2C30"/>
                </a:solidFill>
                <a:latin typeface="Public Sans"/>
              </a:rPr>
              <a:t>The positive coefficient for the default rate suggests a direct relationship between risk (default rate) and the price of borrowing (interest rate).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2C30"/>
                </a:solidFill>
                <a:latin typeface="Public Sans"/>
              </a:rPr>
              <a:t>For every 1% increase in the default rate, the interest rate increases by about 42.43 percentage points. This indicates a strong sensitivity of interest rates to changes in the default rate</a:t>
            </a:r>
            <a:endParaRPr lang="en-DE" sz="2000">
              <a:solidFill>
                <a:srgbClr val="2B2C30"/>
              </a:solidFill>
              <a:latin typeface="Public Sans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89490D84-3264-FF96-105A-3789D866D72E}"/>
              </a:ext>
            </a:extLst>
          </p:cNvPr>
          <p:cNvSpPr txBox="1"/>
          <p:nvPr/>
        </p:nvSpPr>
        <p:spPr>
          <a:xfrm>
            <a:off x="1016407" y="2262784"/>
            <a:ext cx="660359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6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Interest Rate vs. Default Rate</a:t>
            </a:r>
          </a:p>
        </p:txBody>
      </p:sp>
      <p:pic>
        <p:nvPicPr>
          <p:cNvPr id="16" name="Grafik 15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BAF57647-15B7-0D6A-0129-F4D9C48D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loss and loss&#10;&#10;Description automatically generated">
            <a:extLst>
              <a:ext uri="{FF2B5EF4-FFF2-40B4-BE49-F238E27FC236}">
                <a16:creationId xmlns:a16="http://schemas.microsoft.com/office/drawing/2014/main" id="{F59BB663-6571-A28D-780A-5769DF4C1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76449"/>
            <a:ext cx="16357599" cy="6134099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709BA59F-F14B-A655-A46A-D0D5741FA930}"/>
              </a:ext>
            </a:extLst>
          </p:cNvPr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9315965-4A4D-4DA5-2D99-9E11F575B509}"/>
              </a:ext>
            </a:extLst>
          </p:cNvPr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00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RESULTS (ANNS)</a:t>
            </a:r>
            <a:endParaRPr lang="en-US" sz="3714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DFEBC-6D33-80DF-DB9A-69289E4EFBF7}"/>
              </a:ext>
            </a:extLst>
          </p:cNvPr>
          <p:cNvSpPr txBox="1"/>
          <p:nvPr/>
        </p:nvSpPr>
        <p:spPr>
          <a:xfrm>
            <a:off x="611842" y="8629650"/>
            <a:ext cx="70798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</a:rPr>
              <a:t>Train Result: ================================================ Accuracy Score: 88.87%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E943D-5602-33A7-437D-E87402DA4CF4}"/>
              </a:ext>
            </a:extLst>
          </p:cNvPr>
          <p:cNvSpPr txBox="1"/>
          <p:nvPr/>
        </p:nvSpPr>
        <p:spPr>
          <a:xfrm>
            <a:off x="10176063" y="8629650"/>
            <a:ext cx="70630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</a:rPr>
              <a:t>Test Result: ================================================ Accuracy Score: 88.82%</a:t>
            </a:r>
            <a:endParaRPr lang="en-US"/>
          </a:p>
        </p:txBody>
      </p:sp>
      <p:pic>
        <p:nvPicPr>
          <p:cNvPr id="12" name="Grafik 11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3994C7F6-0414-E563-E1E1-77BEC4F08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D270F360-43A7-3D4C-D474-0B0B3252BB0B}"/>
              </a:ext>
            </a:extLst>
          </p:cNvPr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LINEAR REGRESSION II</a:t>
            </a:r>
            <a:endParaRPr lang="en-US" sz="3714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CB66716D-F974-7F92-05C5-0E244FAB4C4E}"/>
              </a:ext>
            </a:extLst>
          </p:cNvPr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D5E7EB5B-1A17-DD04-3D90-7D5306803122}"/>
              </a:ext>
            </a:extLst>
          </p:cNvPr>
          <p:cNvSpPr txBox="1"/>
          <p:nvPr/>
        </p:nvSpPr>
        <p:spPr>
          <a:xfrm>
            <a:off x="1028700" y="3797737"/>
            <a:ext cx="701357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2B2C30"/>
                </a:solidFill>
                <a:latin typeface="Public Sans"/>
              </a:rPr>
              <a:t>The positive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relationship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is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logical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and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aligns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with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financial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principles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,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higher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interest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rates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often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correlate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with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higher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default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risks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as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they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can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increase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the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financial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burden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on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borrowers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,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potentially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leading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them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to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2000" dirty="0" err="1">
                <a:solidFill>
                  <a:srgbClr val="2B2C30"/>
                </a:solidFill>
                <a:latin typeface="Public Sans"/>
              </a:rPr>
              <a:t>default</a:t>
            </a:r>
            <a:r>
              <a:rPr lang="de-DE" sz="2000" dirty="0">
                <a:solidFill>
                  <a:srgbClr val="2B2C30"/>
                </a:solidFill>
                <a:latin typeface="Public San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2B2C30"/>
              </a:solidFill>
              <a:latin typeface="Public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2B2C30"/>
              </a:solidFill>
              <a:latin typeface="Public Sans"/>
            </a:endParaRPr>
          </a:p>
          <a:p>
            <a:endParaRPr lang="de-DE" sz="2000" dirty="0">
              <a:solidFill>
                <a:srgbClr val="2B2C30"/>
              </a:solidFill>
              <a:latin typeface="Public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B2C30"/>
                </a:solidFill>
                <a:latin typeface="Public Sans"/>
              </a:rPr>
              <a:t>For each 1% increase in the interest rate, the default rate increases by 0.0233, or 2.33 percentage 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2B2C30"/>
              </a:solidFill>
              <a:latin typeface="Public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2B2C30"/>
              </a:solidFill>
              <a:latin typeface="Public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000">
              <a:solidFill>
                <a:srgbClr val="2B2C30"/>
              </a:solidFill>
              <a:latin typeface="Public San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D7560F4-5958-0B4E-BD5B-76F45469CB8F}"/>
              </a:ext>
            </a:extLst>
          </p:cNvPr>
          <p:cNvSpPr txBox="1"/>
          <p:nvPr/>
        </p:nvSpPr>
        <p:spPr>
          <a:xfrm>
            <a:off x="1006871" y="3264535"/>
            <a:ext cx="6267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B2C30"/>
                </a:solidFill>
                <a:latin typeface="Public Sans"/>
              </a:rPr>
              <a:t>Financial Burden</a:t>
            </a:r>
            <a:endParaRPr lang="en-DE" sz="2400" b="1" dirty="0">
              <a:solidFill>
                <a:srgbClr val="2B2C30"/>
              </a:solidFill>
              <a:latin typeface="Public Sans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F1DBFE3-F00E-E3E7-1AA5-6D514D4BD518}"/>
              </a:ext>
            </a:extLst>
          </p:cNvPr>
          <p:cNvSpPr txBox="1"/>
          <p:nvPr/>
        </p:nvSpPr>
        <p:spPr>
          <a:xfrm>
            <a:off x="1549007" y="5592131"/>
            <a:ext cx="553839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B2C30"/>
                </a:solidFill>
                <a:latin typeface="Public Sans"/>
              </a:rPr>
              <a:t>Default rate = -0.1186 + </a:t>
            </a:r>
            <a:r>
              <a:rPr lang="en-US" sz="2000" b="1" dirty="0">
                <a:solidFill>
                  <a:srgbClr val="2B2C30"/>
                </a:solidFill>
                <a:latin typeface="Public Sans"/>
              </a:rPr>
              <a:t>0.0233</a:t>
            </a:r>
            <a:r>
              <a:rPr lang="en-US" sz="2000" dirty="0">
                <a:solidFill>
                  <a:srgbClr val="2B2C30"/>
                </a:solidFill>
                <a:latin typeface="Public Sans"/>
              </a:rPr>
              <a:t> * interest rate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9962E2A-A32E-6078-0E52-3FDF54B8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467" y="2762921"/>
            <a:ext cx="7323148" cy="5665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9B425-AAE3-7A69-68E4-EE175068220C}"/>
              </a:ext>
            </a:extLst>
          </p:cNvPr>
          <p:cNvSpPr txBox="1"/>
          <p:nvPr/>
        </p:nvSpPr>
        <p:spPr>
          <a:xfrm>
            <a:off x="1016407" y="2262784"/>
            <a:ext cx="660359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6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Default Rate vs. Interest Rate</a:t>
            </a:r>
          </a:p>
        </p:txBody>
      </p:sp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025274F1-FA9E-20F0-AB59-D2C2F06F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8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44F312FA-686D-00E7-D7E2-8586E925ED93}"/>
              </a:ext>
            </a:extLst>
          </p:cNvPr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RESULTS (Random Forest)</a:t>
            </a:r>
            <a:endParaRPr lang="en-US" sz="3714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02E43A92-D5DE-D456-F3BF-F568EE9E86A9}"/>
              </a:ext>
            </a:extLst>
          </p:cNvPr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488C4-3A39-A99C-C341-9FEB57BF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154" y="2085695"/>
            <a:ext cx="8645338" cy="6754345"/>
          </a:xfrm>
          <a:prstGeom prst="rect">
            <a:avLst/>
          </a:prstGeom>
        </p:spPr>
      </p:pic>
      <p:pic>
        <p:nvPicPr>
          <p:cNvPr id="9" name="Picture 8" descr="A graph of a positive rate&#10;&#10;Description automatically generated">
            <a:extLst>
              <a:ext uri="{FF2B5EF4-FFF2-40B4-BE49-F238E27FC236}">
                <a16:creationId xmlns:a16="http://schemas.microsoft.com/office/drawing/2014/main" id="{48534039-B830-3C46-3D6A-055F0CBE6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59" y="2085695"/>
            <a:ext cx="6570009" cy="6687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960EA-2849-6EE3-5055-0DD173D7295C}"/>
              </a:ext>
            </a:extLst>
          </p:cNvPr>
          <p:cNvSpPr txBox="1"/>
          <p:nvPr/>
        </p:nvSpPr>
        <p:spPr>
          <a:xfrm>
            <a:off x="1032062" y="9016253"/>
            <a:ext cx="655880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</a:rPr>
              <a:t>Train Result: ================================================ Accuracy Score: 94.36%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55CF0-C2D2-9B1E-2765-BD0E84B1001C}"/>
              </a:ext>
            </a:extLst>
          </p:cNvPr>
          <p:cNvSpPr txBox="1"/>
          <p:nvPr/>
        </p:nvSpPr>
        <p:spPr>
          <a:xfrm>
            <a:off x="8680077" y="9016253"/>
            <a:ext cx="70798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olas"/>
              </a:rPr>
              <a:t>Test Result: ================================================ Accuracy Score: 88.92%</a:t>
            </a:r>
            <a:endParaRPr lang="en-US"/>
          </a:p>
        </p:txBody>
      </p:sp>
      <p:pic>
        <p:nvPicPr>
          <p:cNvPr id="7" name="Grafik 6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B7F2693-8942-9EEF-C804-563465F3A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9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F199897-400F-9722-D1E6-62C0971A3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38" y="2733115"/>
            <a:ext cx="6087035" cy="5644402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270F360-43A7-3D4C-D474-0B0B3252BB0B}"/>
              </a:ext>
            </a:extLst>
          </p:cNvPr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00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RESULTS</a:t>
            </a:r>
            <a:endParaRPr lang="en-US" sz="3714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CB66716D-F974-7F92-05C5-0E244FAB4C4E}"/>
              </a:ext>
            </a:extLst>
          </p:cNvPr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45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006882" y="4728792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endParaRPr lang="en-US" sz="3714" spc="843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APPENDIX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17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istribution of loan status&#10;&#10;Description automatically generated">
            <a:extLst>
              <a:ext uri="{FF2B5EF4-FFF2-40B4-BE49-F238E27FC236}">
                <a16:creationId xmlns:a16="http://schemas.microsoft.com/office/drawing/2014/main" id="{2D018982-99D8-8D62-1CBF-478F39AF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18" y="1435345"/>
            <a:ext cx="7942074" cy="50630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distribution of installs&#10;&#10;Description automatically generated">
            <a:extLst>
              <a:ext uri="{FF2B5EF4-FFF2-40B4-BE49-F238E27FC236}">
                <a16:creationId xmlns:a16="http://schemas.microsoft.com/office/drawing/2014/main" id="{F1F56E63-DF01-BC34-4F80-3AD1B85C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828" y="1432299"/>
            <a:ext cx="7942073" cy="5102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2D90B-D590-2A24-0A62-FF4CA4C3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25" y="6989949"/>
            <a:ext cx="8486775" cy="2257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BDB7D-8A8A-CE98-C62C-E920452FC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556" y="6985187"/>
            <a:ext cx="74771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6407" y="2615846"/>
            <a:ext cx="11327993" cy="4987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605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“Bad loans arise when the</a:t>
            </a:r>
          </a:p>
          <a:p>
            <a:pPr algn="l">
              <a:lnSpc>
                <a:spcPts val="7865"/>
              </a:lnSpc>
            </a:pPr>
            <a:r>
              <a:rPr lang="en-US" sz="605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borrower no longer pays in</a:t>
            </a:r>
          </a:p>
          <a:p>
            <a:pPr algn="l">
              <a:lnSpc>
                <a:spcPts val="7865"/>
              </a:lnSpc>
            </a:pPr>
            <a:r>
              <a:rPr lang="en-US" sz="605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accordance with the terms of the loan. “</a:t>
            </a:r>
          </a:p>
          <a:p>
            <a:pPr>
              <a:lnSpc>
                <a:spcPts val="7865"/>
              </a:lnSpc>
            </a:pPr>
            <a:r>
              <a:rPr lang="en-US" sz="6050" i="1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Fredriksson &amp; </a:t>
            </a:r>
            <a:r>
              <a:rPr lang="en-US" sz="6050" i="1" spc="30" dirty="0" err="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Frykström</a:t>
            </a:r>
            <a:r>
              <a:rPr lang="en-US" sz="6050" i="1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(2019)</a:t>
            </a:r>
          </a:p>
        </p:txBody>
      </p:sp>
      <p:pic>
        <p:nvPicPr>
          <p:cNvPr id="8" name="Grafik 7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9407AB52-42D5-3C81-AAEE-056300BB6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AGENDA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4" name="TextBox 4"/>
          <p:cNvSpPr txBox="1"/>
          <p:nvPr/>
        </p:nvSpPr>
        <p:spPr>
          <a:xfrm>
            <a:off x="1028689" y="2122290"/>
            <a:ext cx="7877184" cy="391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Team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Idea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Problems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Learnings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Results</a:t>
            </a:r>
          </a:p>
        </p:txBody>
      </p:sp>
      <p:pic>
        <p:nvPicPr>
          <p:cNvPr id="11" name="Grafik 10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7B48A2B2-217F-F903-F9B8-34218C5BC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83015"/>
            <a:ext cx="1289242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16407" y="2262784"/>
            <a:ext cx="5146395" cy="3714949"/>
            <a:chOff x="0" y="-66675"/>
            <a:chExt cx="6861860" cy="2423131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6861860" cy="326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36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Lending Club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3373"/>
              <a:ext cx="6861860" cy="1613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2659"/>
                </a:lnSpc>
                <a:buFont typeface="Arial" panose="020B0604020202020204" pitchFamily="34" charset="0"/>
                <a:buChar char="•"/>
              </a:pP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Background: 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San Francisco-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based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pioneer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in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peer-to-peer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lending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;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first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to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offer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SEC-registered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loans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and a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secondary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loan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en-GB" sz="2000" dirty="0">
                  <a:solidFill>
                    <a:srgbClr val="2B2C30"/>
                  </a:solidFill>
                  <a:latin typeface="Public Sans"/>
                </a:rPr>
                <a:t>trading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market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.</a:t>
              </a:r>
            </a:p>
            <a:p>
              <a:pPr marL="342900" indent="-342900" algn="l">
                <a:lnSpc>
                  <a:spcPts val="2659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Achievements: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Largest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global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peer-to-peer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lending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platform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transforming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personal and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business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loans</a:t>
              </a:r>
              <a:endParaRPr lang="en-US" sz="2000" dirty="0">
                <a:solidFill>
                  <a:srgbClr val="2B2C30"/>
                </a:solidFill>
                <a:latin typeface="Public Sans"/>
                <a:sym typeface="Public Sa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53742" y="2262784"/>
            <a:ext cx="5146395" cy="3371489"/>
            <a:chOff x="0" y="-66675"/>
            <a:chExt cx="6861860" cy="219417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861860" cy="325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36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Importance of Data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3373"/>
              <a:ext cx="6861860" cy="1384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2659"/>
                </a:lnSpc>
                <a:buFont typeface="Arial" panose="020B0604020202020204" pitchFamily="34" charset="0"/>
                <a:buChar char="•"/>
              </a:pP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Data-Driven </a:t>
              </a:r>
              <a:r>
                <a:rPr lang="de-DE" sz="2000" b="1" dirty="0" err="1">
                  <a:solidFill>
                    <a:srgbClr val="2B2C30"/>
                  </a:solidFill>
                  <a:latin typeface="Public Sans"/>
                </a:rPr>
                <a:t>Strategies</a:t>
              </a: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: 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Extensive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data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analysis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drives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loan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approval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mitigating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risk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and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boosting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profitability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.</a:t>
              </a:r>
            </a:p>
            <a:p>
              <a:pPr marL="342900" indent="-342900" algn="l">
                <a:lnSpc>
                  <a:spcPts val="2659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Business Impact: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Accurate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decisions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prevent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missed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opportunities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and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reduce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credit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losses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.</a:t>
              </a:r>
              <a:endParaRPr lang="en-US" sz="2000" dirty="0">
                <a:solidFill>
                  <a:srgbClr val="2B2C30"/>
                </a:solidFill>
                <a:latin typeface="Public Sans"/>
                <a:sym typeface="Public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12905" y="2262784"/>
            <a:ext cx="5146395" cy="3527527"/>
            <a:chOff x="0" y="-66675"/>
            <a:chExt cx="6861860" cy="203998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6861860" cy="28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36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Project Context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3373"/>
              <a:ext cx="6861860" cy="122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2659"/>
                </a:lnSpc>
                <a:buFont typeface="Arial" panose="020B0604020202020204" pitchFamily="34" charset="0"/>
                <a:buChar char="•"/>
              </a:pPr>
              <a:r>
                <a:rPr lang="de-DE" sz="2000" b="1" dirty="0" err="1">
                  <a:solidFill>
                    <a:srgbClr val="2B2C30"/>
                  </a:solidFill>
                  <a:latin typeface="Public Sans"/>
                </a:rPr>
                <a:t>Objective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: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Enhance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loan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approval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by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predicting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default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risks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using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EDA and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Machine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Learning.</a:t>
              </a:r>
            </a:p>
            <a:p>
              <a:pPr marL="342900" indent="-342900" algn="l">
                <a:lnSpc>
                  <a:spcPts val="2659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2000" b="1" dirty="0" err="1">
                  <a:solidFill>
                    <a:srgbClr val="2B2C30"/>
                  </a:solidFill>
                  <a:latin typeface="Public Sans"/>
                </a:rPr>
                <a:t>Expected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Outcome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: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Improved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predictions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reduce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financial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losses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and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refine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lending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strategies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.</a:t>
              </a:r>
              <a:endParaRPr lang="en-US" sz="2000" dirty="0">
                <a:solidFill>
                  <a:srgbClr val="2B2C30"/>
                </a:solidFill>
                <a:latin typeface="Public Sans"/>
                <a:sym typeface="Public Sans"/>
              </a:endParaRPr>
            </a:p>
          </p:txBody>
        </p:sp>
      </p:grpSp>
      <p:pic>
        <p:nvPicPr>
          <p:cNvPr id="4" name="Grafik 10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E77F3A12-15B2-8D24-00DE-3ECD9E4D4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83015"/>
            <a:ext cx="128924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9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16" name="TextBox 5">
            <a:extLst>
              <a:ext uri="{FF2B5EF4-FFF2-40B4-BE49-F238E27FC236}">
                <a16:creationId xmlns:a16="http://schemas.microsoft.com/office/drawing/2014/main" id="{C380DB1C-FEED-43A5-9368-7D2538DA5BB3}"/>
              </a:ext>
            </a:extLst>
          </p:cNvPr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MEET THE TEAM</a:t>
            </a:r>
          </a:p>
        </p:txBody>
      </p:sp>
      <p:pic>
        <p:nvPicPr>
          <p:cNvPr id="120" name="Grafik 119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A8C9F264-D39A-CEAF-6965-384A6967B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  <p:sp>
        <p:nvSpPr>
          <p:cNvPr id="126" name="TextBox 6">
            <a:extLst>
              <a:ext uri="{FF2B5EF4-FFF2-40B4-BE49-F238E27FC236}">
                <a16:creationId xmlns:a16="http://schemas.microsoft.com/office/drawing/2014/main" id="{8B51BF0F-85B3-7209-A8BB-45C1DA9D1E32}"/>
              </a:ext>
            </a:extLst>
          </p:cNvPr>
          <p:cNvSpPr txBox="1"/>
          <p:nvPr/>
        </p:nvSpPr>
        <p:spPr>
          <a:xfrm>
            <a:off x="1028695" y="9344025"/>
            <a:ext cx="630701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3600" spc="18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Mentor: </a:t>
            </a:r>
            <a:r>
              <a:rPr lang="en-US" sz="3600" spc="18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Nopparat</a:t>
            </a:r>
            <a:r>
              <a:rPr lang="en-US" sz="3600" spc="18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</a:t>
            </a:r>
            <a:r>
              <a:rPr lang="en-US" sz="3600" spc="18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Wasikanon</a:t>
            </a:r>
            <a:endParaRPr lang="en-US" sz="3600" spc="18" dirty="0">
              <a:solidFill>
                <a:srgbClr val="2B2C30"/>
              </a:solidFill>
              <a:latin typeface="Playfair Display Italics"/>
              <a:ea typeface="Playfair Display Italics"/>
              <a:cs typeface="Playfair Display Italics"/>
              <a:sym typeface="Playfair Display Italics"/>
            </a:endParaRPr>
          </a:p>
        </p:txBody>
      </p:sp>
      <p:pic>
        <p:nvPicPr>
          <p:cNvPr id="130" name="Grafik 129" descr="Ein Bild, das Person, Kleidung, Menschliches Gesicht, Lächeln enthält.&#10;&#10;Automatisch generierte Beschreibung">
            <a:extLst>
              <a:ext uri="{FF2B5EF4-FFF2-40B4-BE49-F238E27FC236}">
                <a16:creationId xmlns:a16="http://schemas.microsoft.com/office/drawing/2014/main" id="{6D094863-DDED-5082-F98A-472B8708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281" y="3595244"/>
            <a:ext cx="2485205" cy="3313883"/>
          </a:xfrm>
          <a:prstGeom prst="rect">
            <a:avLst/>
          </a:prstGeom>
        </p:spPr>
      </p:pic>
      <p:sp>
        <p:nvSpPr>
          <p:cNvPr id="133" name="TextBox 6">
            <a:extLst>
              <a:ext uri="{FF2B5EF4-FFF2-40B4-BE49-F238E27FC236}">
                <a16:creationId xmlns:a16="http://schemas.microsoft.com/office/drawing/2014/main" id="{04A24715-FF9E-F498-1053-0CD5A77609BD}"/>
              </a:ext>
            </a:extLst>
          </p:cNvPr>
          <p:cNvSpPr txBox="1"/>
          <p:nvPr/>
        </p:nvSpPr>
        <p:spPr>
          <a:xfrm>
            <a:off x="5279994" y="7176746"/>
            <a:ext cx="1243991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3600" spc="18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Jieun</a:t>
            </a:r>
            <a:endParaRPr lang="en-US" sz="3600" spc="18" dirty="0">
              <a:solidFill>
                <a:srgbClr val="2B2C30"/>
              </a:solidFill>
              <a:latin typeface="Playfair Display Italics"/>
              <a:ea typeface="Playfair Display Italics"/>
              <a:cs typeface="Playfair Display Italics"/>
              <a:sym typeface="Playfair Display Italics"/>
            </a:endParaRPr>
          </a:p>
        </p:txBody>
      </p:sp>
      <p:sp>
        <p:nvSpPr>
          <p:cNvPr id="138" name="TextBox 6">
            <a:extLst>
              <a:ext uri="{FF2B5EF4-FFF2-40B4-BE49-F238E27FC236}">
                <a16:creationId xmlns:a16="http://schemas.microsoft.com/office/drawing/2014/main" id="{AEA1EBF4-B769-827D-2EAC-4B971FAB2A61}"/>
              </a:ext>
            </a:extLst>
          </p:cNvPr>
          <p:cNvSpPr txBox="1"/>
          <p:nvPr/>
        </p:nvSpPr>
        <p:spPr>
          <a:xfrm>
            <a:off x="14633004" y="7144008"/>
            <a:ext cx="1243991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3600" spc="18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Fiona</a:t>
            </a:r>
          </a:p>
        </p:txBody>
      </p:sp>
      <p:sp>
        <p:nvSpPr>
          <p:cNvPr id="139" name="TextBox 6">
            <a:extLst>
              <a:ext uri="{FF2B5EF4-FFF2-40B4-BE49-F238E27FC236}">
                <a16:creationId xmlns:a16="http://schemas.microsoft.com/office/drawing/2014/main" id="{157B7173-756C-EC8D-A645-97584996F22C}"/>
              </a:ext>
            </a:extLst>
          </p:cNvPr>
          <p:cNvSpPr txBox="1"/>
          <p:nvPr/>
        </p:nvSpPr>
        <p:spPr>
          <a:xfrm>
            <a:off x="11200827" y="7144008"/>
            <a:ext cx="199359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3600" spc="18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Mohamad</a:t>
            </a:r>
          </a:p>
        </p:txBody>
      </p:sp>
      <p:pic>
        <p:nvPicPr>
          <p:cNvPr id="141" name="Grafik 140" descr="Ein Bild, das Kleidung, Person, draußen, Himmel enthält.&#10;&#10;Automatisch generierte Beschreibung">
            <a:extLst>
              <a:ext uri="{FF2B5EF4-FFF2-40B4-BE49-F238E27FC236}">
                <a16:creationId xmlns:a16="http://schemas.microsoft.com/office/drawing/2014/main" id="{0B4AD6A6-658A-4390-34AD-218C0DC1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88" y="3583698"/>
            <a:ext cx="2485205" cy="3313606"/>
          </a:xfrm>
          <a:prstGeom prst="rect">
            <a:avLst/>
          </a:prstGeom>
        </p:spPr>
      </p:pic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60A85D7D-8D32-7E53-06DA-3FF9385E4C0A}"/>
              </a:ext>
            </a:extLst>
          </p:cNvPr>
          <p:cNvGrpSpPr/>
          <p:nvPr/>
        </p:nvGrpSpPr>
        <p:grpSpPr>
          <a:xfrm>
            <a:off x="10826025" y="3583420"/>
            <a:ext cx="2514600" cy="3313883"/>
            <a:chOff x="10172700" y="2400300"/>
            <a:chExt cx="2743200" cy="3444938"/>
          </a:xfrm>
        </p:grpSpPr>
        <p:sp>
          <p:nvSpPr>
            <p:cNvPr id="143" name="Rechteck 142">
              <a:extLst>
                <a:ext uri="{FF2B5EF4-FFF2-40B4-BE49-F238E27FC236}">
                  <a16:creationId xmlns:a16="http://schemas.microsoft.com/office/drawing/2014/main" id="{0B319DEF-E641-7CCE-E53B-7A9684413691}"/>
                </a:ext>
              </a:extLst>
            </p:cNvPr>
            <p:cNvSpPr/>
            <p:nvPr/>
          </p:nvSpPr>
          <p:spPr>
            <a:xfrm>
              <a:off x="10287000" y="2400300"/>
              <a:ext cx="2514600" cy="3444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4" name="Grafik 143" descr="Benutzer Silhouette">
              <a:extLst>
                <a:ext uri="{FF2B5EF4-FFF2-40B4-BE49-F238E27FC236}">
                  <a16:creationId xmlns:a16="http://schemas.microsoft.com/office/drawing/2014/main" id="{6E2E0DD5-24CE-FFE0-9520-D2C26AEF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2700" y="3003446"/>
              <a:ext cx="2743200" cy="2743200"/>
            </a:xfrm>
            <a:prstGeom prst="rect">
              <a:avLst/>
            </a:prstGeom>
          </p:spPr>
        </p:pic>
      </p:grpSp>
      <p:sp>
        <p:nvSpPr>
          <p:cNvPr id="145" name="TextBox 6">
            <a:extLst>
              <a:ext uri="{FF2B5EF4-FFF2-40B4-BE49-F238E27FC236}">
                <a16:creationId xmlns:a16="http://schemas.microsoft.com/office/drawing/2014/main" id="{5C32C024-A659-C420-0FEA-D7BAEFD15AA2}"/>
              </a:ext>
            </a:extLst>
          </p:cNvPr>
          <p:cNvSpPr txBox="1"/>
          <p:nvPr/>
        </p:nvSpPr>
        <p:spPr>
          <a:xfrm>
            <a:off x="8014454" y="7176747"/>
            <a:ext cx="199359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3600" spc="18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Arsen</a:t>
            </a:r>
            <a:endParaRPr lang="en-US" sz="3600" spc="18" dirty="0">
              <a:solidFill>
                <a:srgbClr val="2B2C30"/>
              </a:solidFill>
              <a:latin typeface="Playfair Display Italics"/>
              <a:ea typeface="Playfair Display Italics"/>
              <a:cs typeface="Playfair Display Italics"/>
              <a:sym typeface="Playfair Display Italics"/>
            </a:endParaRPr>
          </a:p>
        </p:txBody>
      </p:sp>
      <p:sp>
        <p:nvSpPr>
          <p:cNvPr id="149" name="TextBox 6">
            <a:extLst>
              <a:ext uri="{FF2B5EF4-FFF2-40B4-BE49-F238E27FC236}">
                <a16:creationId xmlns:a16="http://schemas.microsoft.com/office/drawing/2014/main" id="{B04DD7DB-B01E-5B25-69F6-F8CFDD01F97A}"/>
              </a:ext>
            </a:extLst>
          </p:cNvPr>
          <p:cNvSpPr txBox="1"/>
          <p:nvPr/>
        </p:nvSpPr>
        <p:spPr>
          <a:xfrm>
            <a:off x="1741791" y="7196276"/>
            <a:ext cx="1978281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3600" spc="18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Hammam</a:t>
            </a:r>
          </a:p>
        </p:txBody>
      </p:sp>
      <p:pic>
        <p:nvPicPr>
          <p:cNvPr id="151" name="Grafik 150" descr="Ein Bild, das draußen, Person, Menschliches Gesicht, Kleidung enthält.&#10;&#10;Automatisch generierte Beschreibung">
            <a:extLst>
              <a:ext uri="{FF2B5EF4-FFF2-40B4-BE49-F238E27FC236}">
                <a16:creationId xmlns:a16="http://schemas.microsoft.com/office/drawing/2014/main" id="{F4768AB2-47EA-9E51-8719-878CE9392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14" y="3564304"/>
            <a:ext cx="2514600" cy="3352800"/>
          </a:xfrm>
          <a:prstGeom prst="rect">
            <a:avLst/>
          </a:prstGeom>
        </p:spPr>
      </p:pic>
      <p:pic>
        <p:nvPicPr>
          <p:cNvPr id="155" name="Grafik 154" descr="Ein Bild, das Person, Menschliches Gesicht, draußen, Gebäude enthält.&#10;&#10;Automatisch generierte Beschreibung">
            <a:extLst>
              <a:ext uri="{FF2B5EF4-FFF2-40B4-BE49-F238E27FC236}">
                <a16:creationId xmlns:a16="http://schemas.microsoft.com/office/drawing/2014/main" id="{33DB8DC1-3C9C-8880-BFE8-4A8600CB95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6" t="-68" r="5515" b="68"/>
          <a:stretch/>
        </p:blipFill>
        <p:spPr>
          <a:xfrm>
            <a:off x="7696200" y="3592036"/>
            <a:ext cx="2485205" cy="33134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OUTLINE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16408" y="2262784"/>
            <a:ext cx="3889094" cy="4088834"/>
            <a:chOff x="0" y="-66675"/>
            <a:chExt cx="6861860" cy="266700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6861860" cy="326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36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 Overview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43373"/>
              <a:ext cx="6861860" cy="1856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2659"/>
                </a:lnSpc>
                <a:buFont typeface="Arial" panose="020B0604020202020204" pitchFamily="34" charset="0"/>
                <a:buChar char="•"/>
              </a:pP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Dataset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: Historical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LendingClub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loan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data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including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outcomes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like Fully Paid,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Charged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-off,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Current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.</a:t>
              </a:r>
            </a:p>
            <a:p>
              <a:pPr marL="342900" indent="-342900" algn="l">
                <a:lnSpc>
                  <a:spcPts val="2659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Features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: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Loan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amount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interest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rate,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employment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details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income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debt-to-income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ratio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etc.</a:t>
              </a:r>
              <a:endParaRPr lang="en-US" sz="2000" dirty="0">
                <a:solidFill>
                  <a:srgbClr val="2B2C30"/>
                </a:solidFill>
                <a:latin typeface="Public Sans"/>
                <a:sym typeface="Public Sa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59653" y="2262784"/>
            <a:ext cx="5740196" cy="3052875"/>
            <a:chOff x="0" y="-66675"/>
            <a:chExt cx="6861860" cy="19868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861860" cy="650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36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Technological Framework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3373"/>
              <a:ext cx="6861860" cy="1176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2659"/>
                </a:lnSpc>
                <a:buFont typeface="Arial" panose="020B0604020202020204" pitchFamily="34" charset="0"/>
                <a:buChar char="•"/>
              </a:pP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Libraries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: Python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with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Pandas,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NumPy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Scikit-Learn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for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analysis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;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Matplotlib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Seaborn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for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visualization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.</a:t>
              </a:r>
            </a:p>
            <a:p>
              <a:pPr marL="342900" indent="-342900" algn="l">
                <a:lnSpc>
                  <a:spcPts val="2659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2000" b="1" dirty="0" err="1">
                  <a:solidFill>
                    <a:srgbClr val="2B2C30"/>
                  </a:solidFill>
                  <a:latin typeface="Public Sans"/>
                </a:rPr>
                <a:t>Machine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Learning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: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Compared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Random Forest and ANN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models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to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predict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defaults</a:t>
              </a:r>
              <a:r>
                <a:rPr lang="de-DE" sz="2400" dirty="0"/>
                <a:t>.</a:t>
              </a:r>
              <a:endParaRPr lang="en-US" sz="24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54000" y="2262784"/>
            <a:ext cx="3889094" cy="3873777"/>
            <a:chOff x="0" y="-66675"/>
            <a:chExt cx="6861860" cy="224022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6861860" cy="289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3600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Initial Steps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3373"/>
              <a:ext cx="6861860" cy="143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2659"/>
                </a:lnSpc>
                <a:buFont typeface="Arial" panose="020B0604020202020204" pitchFamily="34" charset="0"/>
                <a:buChar char="•"/>
              </a:pP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Data </a:t>
              </a:r>
              <a:r>
                <a:rPr lang="de-DE" sz="2000" b="1" dirty="0" err="1">
                  <a:solidFill>
                    <a:srgbClr val="2B2C30"/>
                  </a:solidFill>
                  <a:latin typeface="Public Sans"/>
                </a:rPr>
                <a:t>Prep</a:t>
              </a: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: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Cleaned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data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handled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missing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values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normalized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, and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encoded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variables.</a:t>
              </a:r>
            </a:p>
            <a:p>
              <a:pPr marL="342900" indent="-342900" algn="l">
                <a:lnSpc>
                  <a:spcPts val="2659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de-DE" sz="2000" b="1" dirty="0" err="1">
                  <a:solidFill>
                    <a:srgbClr val="2B2C30"/>
                  </a:solidFill>
                  <a:latin typeface="Public Sans"/>
                </a:rPr>
                <a:t>Preliminary</a:t>
              </a:r>
              <a:r>
                <a:rPr lang="de-DE" sz="2000" b="1" dirty="0">
                  <a:solidFill>
                    <a:srgbClr val="2B2C30"/>
                  </a:solidFill>
                  <a:latin typeface="Public Sans"/>
                </a:rPr>
                <a:t> EDA: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Analyzed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key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variables and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their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link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to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loan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 </a:t>
              </a:r>
              <a:r>
                <a:rPr lang="de-DE" sz="2000" dirty="0" err="1">
                  <a:solidFill>
                    <a:srgbClr val="2B2C30"/>
                  </a:solidFill>
                  <a:latin typeface="Public Sans"/>
                </a:rPr>
                <a:t>defaults</a:t>
              </a:r>
              <a:r>
                <a:rPr lang="de-DE" sz="2000" dirty="0">
                  <a:solidFill>
                    <a:srgbClr val="2B2C30"/>
                  </a:solidFill>
                  <a:latin typeface="Public Sans"/>
                </a:rPr>
                <a:t>.</a:t>
              </a:r>
              <a:endParaRPr lang="en-US" sz="2000" dirty="0">
                <a:solidFill>
                  <a:srgbClr val="2B2C30"/>
                </a:solidFill>
                <a:latin typeface="Public Sans"/>
                <a:sym typeface="Public Sans"/>
              </a:endParaRPr>
            </a:p>
          </p:txBody>
        </p:sp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87EB45B4-5C89-5144-4DFD-A69B68C9FD37}"/>
              </a:ext>
            </a:extLst>
          </p:cNvPr>
          <p:cNvSpPr txBox="1"/>
          <p:nvPr/>
        </p:nvSpPr>
        <p:spPr>
          <a:xfrm>
            <a:off x="1006871" y="2915108"/>
            <a:ext cx="2842659" cy="437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3600" spc="18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Data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38AF6FFA-7FA0-D45D-AF9E-FFF76F526EBB}"/>
              </a:ext>
            </a:extLst>
          </p:cNvPr>
          <p:cNvSpPr txBox="1"/>
          <p:nvPr/>
        </p:nvSpPr>
        <p:spPr>
          <a:xfrm>
            <a:off x="6059653" y="2915108"/>
            <a:ext cx="2842659" cy="437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3600" spc="18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Tools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292A1BCA-1D3B-18F4-59BE-62CCFDE07508}"/>
              </a:ext>
            </a:extLst>
          </p:cNvPr>
          <p:cNvSpPr txBox="1"/>
          <p:nvPr/>
        </p:nvSpPr>
        <p:spPr>
          <a:xfrm>
            <a:off x="12954000" y="2915108"/>
            <a:ext cx="2842659" cy="437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3600" spc="18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Adjustments</a:t>
            </a:r>
          </a:p>
        </p:txBody>
      </p:sp>
      <p:pic>
        <p:nvPicPr>
          <p:cNvPr id="21" name="Grafik 20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CC48851F-2C54-192B-1D7E-6E562DE3E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16407" y="2152970"/>
            <a:ext cx="16242893" cy="296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6050" spc="30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 predictive models to identify potential loan defaulters, minimizing credit loss.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OUR GOAL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pic>
        <p:nvPicPr>
          <p:cNvPr id="10" name="Grafik 9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7F911ACA-1081-C9A0-B4C4-412FA3279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CHALLENGES &amp; SOLUTIONS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42" y="2401771"/>
            <a:ext cx="7877185" cy="15636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800" dirty="0">
                <a:solidFill>
                  <a:srgbClr val="2B2C30"/>
                </a:solidFill>
                <a:latin typeface="Public Sans Bold"/>
                <a:sym typeface="Public Sans"/>
              </a:rPr>
              <a:t>Data Complexity and Volume</a:t>
            </a:r>
          </a:p>
          <a:p>
            <a:pPr marL="45720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Implemented efficient data processing techniques using Pandas and NumPy.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AB5A352B-B7F0-63A7-8361-2791EB2A9F0F}"/>
              </a:ext>
            </a:extLst>
          </p:cNvPr>
          <p:cNvSpPr txBox="1"/>
          <p:nvPr/>
        </p:nvSpPr>
        <p:spPr>
          <a:xfrm>
            <a:off x="8263866" y="2322939"/>
            <a:ext cx="7877185" cy="4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endParaRPr lang="en-US" sz="27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495D875-3B19-998F-5E63-839336AAF13E}"/>
              </a:ext>
            </a:extLst>
          </p:cNvPr>
          <p:cNvSpPr txBox="1"/>
          <p:nvPr/>
        </p:nvSpPr>
        <p:spPr>
          <a:xfrm>
            <a:off x="4263353" y="4420463"/>
            <a:ext cx="7877185" cy="15636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800" dirty="0">
                <a:solidFill>
                  <a:srgbClr val="2B2C30"/>
                </a:solidFill>
                <a:latin typeface="Public Sans Bold"/>
                <a:sym typeface="Public Sans"/>
              </a:rPr>
              <a:t>Missing Data and Outliers</a:t>
            </a:r>
          </a:p>
          <a:p>
            <a:pPr marL="45720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Applied multiple imputation techniques and robust scaling methods to manage outliers. 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9A265990-EC80-1F73-B28D-B810B0917DEB}"/>
              </a:ext>
            </a:extLst>
          </p:cNvPr>
          <p:cNvSpPr txBox="1"/>
          <p:nvPr/>
        </p:nvSpPr>
        <p:spPr>
          <a:xfrm>
            <a:off x="7062695" y="6371891"/>
            <a:ext cx="7877185" cy="15636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dirty="0">
                <a:solidFill>
                  <a:srgbClr val="2B2C30"/>
                </a:solidFill>
                <a:latin typeface="Public Sans Bold"/>
                <a:sym typeface="Public Sans"/>
              </a:rPr>
              <a:t>Model Selection and Tuning</a:t>
            </a:r>
          </a:p>
          <a:p>
            <a:pPr marL="457200" indent="-457200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Used ensemble methods like Random Forest to improve performance and reliability. </a:t>
            </a:r>
          </a:p>
        </p:txBody>
      </p:sp>
      <p:sp>
        <p:nvSpPr>
          <p:cNvPr id="21" name="Richtungspfeil 20">
            <a:extLst>
              <a:ext uri="{FF2B5EF4-FFF2-40B4-BE49-F238E27FC236}">
                <a16:creationId xmlns:a16="http://schemas.microsoft.com/office/drawing/2014/main" id="{8739F242-A4C8-6D6A-8C64-15BBEF0AE914}"/>
              </a:ext>
            </a:extLst>
          </p:cNvPr>
          <p:cNvSpPr/>
          <p:nvPr/>
        </p:nvSpPr>
        <p:spPr>
          <a:xfrm>
            <a:off x="1015338" y="2322939"/>
            <a:ext cx="8915400" cy="1754636"/>
          </a:xfrm>
          <a:prstGeom prst="homePlat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ichtungspfeil 21">
            <a:extLst>
              <a:ext uri="{FF2B5EF4-FFF2-40B4-BE49-F238E27FC236}">
                <a16:creationId xmlns:a16="http://schemas.microsoft.com/office/drawing/2014/main" id="{97F23A65-500D-A55A-BAB1-DC6564BD4ACA}"/>
              </a:ext>
            </a:extLst>
          </p:cNvPr>
          <p:cNvSpPr/>
          <p:nvPr/>
        </p:nvSpPr>
        <p:spPr>
          <a:xfrm>
            <a:off x="4063338" y="4306175"/>
            <a:ext cx="8915400" cy="1754636"/>
          </a:xfrm>
          <a:prstGeom prst="homePlat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chtungspfeil 22">
            <a:extLst>
              <a:ext uri="{FF2B5EF4-FFF2-40B4-BE49-F238E27FC236}">
                <a16:creationId xmlns:a16="http://schemas.microsoft.com/office/drawing/2014/main" id="{E7ABF979-6395-0FBD-E6B0-FAC1938D1CE0}"/>
              </a:ext>
            </a:extLst>
          </p:cNvPr>
          <p:cNvSpPr/>
          <p:nvPr/>
        </p:nvSpPr>
        <p:spPr>
          <a:xfrm>
            <a:off x="6781800" y="6289411"/>
            <a:ext cx="8915400" cy="1754636"/>
          </a:xfrm>
          <a:prstGeom prst="homePlat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E80DDF13-A3C5-F330-0AEB-9CC98FB2A779}"/>
              </a:ext>
            </a:extLst>
          </p:cNvPr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pic>
        <p:nvPicPr>
          <p:cNvPr id="29" name="Grafik 28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6B0762EB-59F6-B432-D1BB-F377345D1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0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LEARNINGS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3" y="176321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06871" y="4149648"/>
            <a:ext cx="2845576" cy="1813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de-DE" sz="1600" b="1" dirty="0">
                <a:solidFill>
                  <a:srgbClr val="2B2C30"/>
                </a:solidFill>
                <a:latin typeface="Public Sans"/>
              </a:rPr>
              <a:t>Data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b="1" dirty="0">
                <a:solidFill>
                  <a:srgbClr val="2B2C30"/>
                </a:solidFill>
                <a:latin typeface="Public Sans"/>
              </a:rPr>
              <a:t>Handling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Mastered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large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dataset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management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with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Pandas and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NumPy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.</a:t>
            </a:r>
          </a:p>
          <a:p>
            <a:pPr algn="l">
              <a:lnSpc>
                <a:spcPts val="2880"/>
              </a:lnSpc>
            </a:pPr>
            <a:r>
              <a:rPr lang="de-DE" sz="1600" b="1" dirty="0">
                <a:solidFill>
                  <a:srgbClr val="2B2C30"/>
                </a:solidFill>
                <a:latin typeface="Public Sans"/>
              </a:rPr>
              <a:t>Modeling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Improved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skills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in Random Forest and ANNs;.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00" y="3216198"/>
            <a:ext cx="2785647" cy="86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Technical Learnings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8257277-A28B-FAC2-8C75-5C07A2CCA370}"/>
              </a:ext>
            </a:extLst>
          </p:cNvPr>
          <p:cNvSpPr/>
          <p:nvPr/>
        </p:nvSpPr>
        <p:spPr>
          <a:xfrm>
            <a:off x="833942" y="2476501"/>
            <a:ext cx="3134936" cy="594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EC3547E8-8836-1199-4283-99B37A4EB49D}"/>
              </a:ext>
            </a:extLst>
          </p:cNvPr>
          <p:cNvSpPr txBox="1"/>
          <p:nvPr/>
        </p:nvSpPr>
        <p:spPr>
          <a:xfrm>
            <a:off x="4314736" y="4149648"/>
            <a:ext cx="2845576" cy="2557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de-DE" sz="1600" b="1" dirty="0">
                <a:solidFill>
                  <a:srgbClr val="2B2C30"/>
                </a:solidFill>
                <a:latin typeface="Public Sans"/>
              </a:rPr>
              <a:t>Problem-</a:t>
            </a:r>
            <a:r>
              <a:rPr lang="de-DE" sz="1600" b="1" dirty="0" err="1">
                <a:solidFill>
                  <a:srgbClr val="2B2C30"/>
                </a:solidFill>
                <a:latin typeface="Public Sans"/>
              </a:rPr>
              <a:t>Solving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Strengthened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analytical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skills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for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data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integrity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and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model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selection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.</a:t>
            </a:r>
          </a:p>
          <a:p>
            <a:pPr algn="l">
              <a:lnSpc>
                <a:spcPts val="2880"/>
              </a:lnSpc>
            </a:pPr>
            <a:r>
              <a:rPr lang="de-DE" sz="1600" b="1" dirty="0" err="1">
                <a:solidFill>
                  <a:srgbClr val="2B2C30"/>
                </a:solidFill>
                <a:latin typeface="Public Sans"/>
              </a:rPr>
              <a:t>Collaboration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Good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communication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within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the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team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is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essential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452A2FF-6454-7D3A-F319-D7380BE38647}"/>
              </a:ext>
            </a:extLst>
          </p:cNvPr>
          <p:cNvSpPr txBox="1"/>
          <p:nvPr/>
        </p:nvSpPr>
        <p:spPr>
          <a:xfrm>
            <a:off x="4374665" y="3216198"/>
            <a:ext cx="2785647" cy="86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Personal Learnings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9660913-BB93-5ED8-5AD5-A9D7FFA3F9E1}"/>
              </a:ext>
            </a:extLst>
          </p:cNvPr>
          <p:cNvSpPr/>
          <p:nvPr/>
        </p:nvSpPr>
        <p:spPr>
          <a:xfrm>
            <a:off x="4141807" y="2476501"/>
            <a:ext cx="3134936" cy="594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7D76CD8D-0E9E-4B2F-1B53-1B9F7010C9B0}"/>
              </a:ext>
            </a:extLst>
          </p:cNvPr>
          <p:cNvSpPr txBox="1"/>
          <p:nvPr/>
        </p:nvSpPr>
        <p:spPr>
          <a:xfrm>
            <a:off x="7643463" y="4149648"/>
            <a:ext cx="2845576" cy="3301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de-DE" sz="1600" b="1" dirty="0">
                <a:solidFill>
                  <a:srgbClr val="2B2C30"/>
                </a:solidFill>
                <a:latin typeface="Public Sans"/>
              </a:rPr>
              <a:t>Challenges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Underestimated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time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for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data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cleaning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and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data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understanding</a:t>
            </a:r>
            <a:endParaRPr lang="de-DE" sz="1600" dirty="0">
              <a:solidFill>
                <a:srgbClr val="2B2C30"/>
              </a:solidFill>
              <a:latin typeface="Public Sans"/>
            </a:endParaRPr>
          </a:p>
          <a:p>
            <a:pPr>
              <a:lnSpc>
                <a:spcPts val="2880"/>
              </a:lnSpc>
            </a:pPr>
            <a:r>
              <a:rPr lang="de-DE" sz="1600" b="1" dirty="0">
                <a:solidFill>
                  <a:srgbClr val="2B2C30"/>
                </a:solidFill>
                <a:latin typeface="Public Sans"/>
              </a:rPr>
              <a:t>Positives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Collaboration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and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mentor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support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were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key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to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success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.</a:t>
            </a:r>
          </a:p>
          <a:p>
            <a:pPr>
              <a:lnSpc>
                <a:spcPts val="2880"/>
              </a:lnSpc>
            </a:pPr>
            <a:r>
              <a:rPr lang="de-DE" sz="1600" b="1" dirty="0" err="1">
                <a:solidFill>
                  <a:srgbClr val="2B2C30"/>
                </a:solidFill>
                <a:latin typeface="Public Sans"/>
              </a:rPr>
              <a:t>Improvements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More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focus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on EDA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to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identify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key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variables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earlier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.</a:t>
            </a:r>
            <a:endParaRPr lang="en-US" sz="1600" dirty="0">
              <a:solidFill>
                <a:srgbClr val="2B2C30"/>
              </a:solidFill>
              <a:latin typeface="Public Sans"/>
              <a:sym typeface="Public Sans"/>
            </a:endParaRPr>
          </a:p>
        </p:txBody>
      </p:sp>
      <p:sp>
        <p:nvSpPr>
          <p:cNvPr id="45" name="TextBox 10">
            <a:extLst>
              <a:ext uri="{FF2B5EF4-FFF2-40B4-BE49-F238E27FC236}">
                <a16:creationId xmlns:a16="http://schemas.microsoft.com/office/drawing/2014/main" id="{C262468D-006C-EED5-52B0-80394EC3C156}"/>
              </a:ext>
            </a:extLst>
          </p:cNvPr>
          <p:cNvSpPr txBox="1"/>
          <p:nvPr/>
        </p:nvSpPr>
        <p:spPr>
          <a:xfrm>
            <a:off x="7703392" y="3216198"/>
            <a:ext cx="2785647" cy="86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Reflection on the Project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2FBD2305-BD0F-E5AB-61EC-E5B5274248F5}"/>
              </a:ext>
            </a:extLst>
          </p:cNvPr>
          <p:cNvSpPr/>
          <p:nvPr/>
        </p:nvSpPr>
        <p:spPr>
          <a:xfrm>
            <a:off x="7470534" y="2476501"/>
            <a:ext cx="3134936" cy="594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4A0DAE9D-F2F3-F4FF-5466-F96EBD720439}"/>
              </a:ext>
            </a:extLst>
          </p:cNvPr>
          <p:cNvSpPr txBox="1"/>
          <p:nvPr/>
        </p:nvSpPr>
        <p:spPr>
          <a:xfrm>
            <a:off x="10951328" y="4149648"/>
            <a:ext cx="2845576" cy="2557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de-DE" sz="1600" b="1" dirty="0">
                <a:solidFill>
                  <a:srgbClr val="2B2C30"/>
                </a:solidFill>
                <a:latin typeface="Public Sans"/>
              </a:rPr>
              <a:t>Early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b="1" dirty="0" err="1">
                <a:solidFill>
                  <a:srgbClr val="2B2C30"/>
                </a:solidFill>
                <a:latin typeface="Public Sans"/>
              </a:rPr>
              <a:t>Planning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Prioritize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preliminary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data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analysis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for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better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modeling</a:t>
            </a:r>
            <a:endParaRPr lang="de-DE" sz="1600" dirty="0">
              <a:solidFill>
                <a:srgbClr val="2B2C30"/>
              </a:solidFill>
              <a:latin typeface="Public Sans"/>
            </a:endParaRPr>
          </a:p>
          <a:p>
            <a:pPr>
              <a:lnSpc>
                <a:spcPts val="2880"/>
              </a:lnSpc>
            </a:pPr>
            <a:r>
              <a:rPr lang="de-DE" sz="1600" b="1" dirty="0">
                <a:solidFill>
                  <a:srgbClr val="2B2C30"/>
                </a:solidFill>
                <a:latin typeface="Public Sans"/>
              </a:rPr>
              <a:t>Group Management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Earlier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agreements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on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joint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meetings</a:t>
            </a:r>
            <a:endParaRPr lang="de-DE" sz="1600" dirty="0">
              <a:solidFill>
                <a:srgbClr val="2B2C30"/>
              </a:solidFill>
              <a:latin typeface="Public Sans"/>
            </a:endParaRPr>
          </a:p>
          <a:p>
            <a:pPr>
              <a:lnSpc>
                <a:spcPts val="2880"/>
              </a:lnSpc>
            </a:pPr>
            <a:r>
              <a:rPr lang="de-DE" sz="1600" b="1" dirty="0" err="1">
                <a:solidFill>
                  <a:srgbClr val="2B2C30"/>
                </a:solidFill>
                <a:latin typeface="Public Sans"/>
              </a:rPr>
              <a:t>Coordination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More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clearity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about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responsibilities</a:t>
            </a:r>
            <a:endParaRPr lang="en-US" sz="1600" dirty="0">
              <a:solidFill>
                <a:srgbClr val="2B2C30"/>
              </a:solidFill>
              <a:latin typeface="Public Sans"/>
              <a:sym typeface="Public Sans"/>
            </a:endParaRP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15442FC8-2FB4-A9E5-FDDD-8620E1FED1C3}"/>
              </a:ext>
            </a:extLst>
          </p:cNvPr>
          <p:cNvSpPr txBox="1"/>
          <p:nvPr/>
        </p:nvSpPr>
        <p:spPr>
          <a:xfrm>
            <a:off x="11011257" y="3216198"/>
            <a:ext cx="2785647" cy="86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Thoughts of Improvement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1DBD4A8A-9B34-6560-E14F-21FE0A8B7D9B}"/>
              </a:ext>
            </a:extLst>
          </p:cNvPr>
          <p:cNvSpPr/>
          <p:nvPr/>
        </p:nvSpPr>
        <p:spPr>
          <a:xfrm>
            <a:off x="10778399" y="2476500"/>
            <a:ext cx="3134936" cy="5974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041028A9-1A20-04CD-67C7-1844E006AC6F}"/>
              </a:ext>
            </a:extLst>
          </p:cNvPr>
          <p:cNvSpPr/>
          <p:nvPr/>
        </p:nvSpPr>
        <p:spPr>
          <a:xfrm>
            <a:off x="14092392" y="2445327"/>
            <a:ext cx="3134936" cy="5974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EEA90778-BFED-0639-5C56-9325738E1D66}"/>
              </a:ext>
            </a:extLst>
          </p:cNvPr>
          <p:cNvSpPr txBox="1"/>
          <p:nvPr/>
        </p:nvSpPr>
        <p:spPr>
          <a:xfrm>
            <a:off x="14237072" y="4149648"/>
            <a:ext cx="2845576" cy="2185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de-DE" sz="1600" b="1" dirty="0">
                <a:solidFill>
                  <a:srgbClr val="2B2C30"/>
                </a:solidFill>
                <a:latin typeface="Public Sans"/>
              </a:rPr>
              <a:t>Impact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Realizing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the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importance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of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data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analysis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in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the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real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world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</a:p>
          <a:p>
            <a:pPr>
              <a:lnSpc>
                <a:spcPts val="2880"/>
              </a:lnSpc>
            </a:pPr>
            <a:r>
              <a:rPr lang="de-DE" sz="1600" b="1" dirty="0">
                <a:solidFill>
                  <a:srgbClr val="2B2C30"/>
                </a:solidFill>
                <a:latin typeface="Public Sans"/>
              </a:rPr>
              <a:t>Personal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b="1" dirty="0">
                <a:solidFill>
                  <a:srgbClr val="2B2C30"/>
                </a:solidFill>
                <a:latin typeface="Public Sans"/>
              </a:rPr>
              <a:t>Takeaway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: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Successful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project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work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needs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good</a:t>
            </a:r>
            <a:r>
              <a:rPr lang="de-DE" sz="1600" dirty="0">
                <a:solidFill>
                  <a:srgbClr val="2B2C30"/>
                </a:solidFill>
                <a:latin typeface="Public Sans"/>
              </a:rPr>
              <a:t> </a:t>
            </a:r>
            <a:r>
              <a:rPr lang="de-DE" sz="1600" dirty="0" err="1">
                <a:solidFill>
                  <a:srgbClr val="2B2C30"/>
                </a:solidFill>
                <a:latin typeface="Public Sans"/>
              </a:rPr>
              <a:t>communication</a:t>
            </a:r>
            <a:endParaRPr lang="en-US" sz="1600" dirty="0">
              <a:solidFill>
                <a:srgbClr val="2B2C30"/>
              </a:solidFill>
              <a:latin typeface="Public Sans"/>
              <a:sym typeface="Public Sans"/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757F20FD-9FD6-7BA1-FD27-153FBBA809F0}"/>
              </a:ext>
            </a:extLst>
          </p:cNvPr>
          <p:cNvSpPr txBox="1"/>
          <p:nvPr/>
        </p:nvSpPr>
        <p:spPr>
          <a:xfrm>
            <a:off x="14331637" y="3221172"/>
            <a:ext cx="2785647" cy="86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Overall Impression</a:t>
            </a:r>
          </a:p>
        </p:txBody>
      </p:sp>
      <p:pic>
        <p:nvPicPr>
          <p:cNvPr id="59" name="Grafik 58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03DBDC2E-1BC1-6916-A4AA-D9EB5C8D9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50" y="8867775"/>
            <a:ext cx="1289242" cy="952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</Words>
  <Application>Microsoft Macintosh PowerPoint</Application>
  <PresentationFormat>Benutzerdefiniert</PresentationFormat>
  <Paragraphs>101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Aptos</vt:lpstr>
      <vt:lpstr>Arial</vt:lpstr>
      <vt:lpstr>Consolas</vt:lpstr>
      <vt:lpstr>Public Sans</vt:lpstr>
      <vt:lpstr>Playfair Display Italics</vt:lpstr>
      <vt:lpstr>Public Sans Bold</vt:lpstr>
      <vt:lpstr>Calibri</vt:lpstr>
      <vt:lpstr>Playfair Display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cp:lastModifiedBy>Fiona Sauer</cp:lastModifiedBy>
  <cp:revision>2</cp:revision>
  <dcterms:created xsi:type="dcterms:W3CDTF">2006-08-16T00:00:00Z</dcterms:created>
  <dcterms:modified xsi:type="dcterms:W3CDTF">2024-09-01T19:35:55Z</dcterms:modified>
  <dc:identifier>DAGPcYD5B-g</dc:identifier>
</cp:coreProperties>
</file>